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67" r:id="rId5"/>
    <p:sldId id="262" r:id="rId6"/>
    <p:sldId id="261" r:id="rId7"/>
    <p:sldId id="264" r:id="rId8"/>
    <p:sldId id="268" r:id="rId9"/>
    <p:sldId id="269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2" autoAdjust="0"/>
  </p:normalViewPr>
  <p:slideViewPr>
    <p:cSldViewPr>
      <p:cViewPr>
        <p:scale>
          <a:sx n="70" d="100"/>
          <a:sy n="70" d="100"/>
        </p:scale>
        <p:origin x="-14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97382A-B80C-4592-878E-A0D4E54E84B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0636B24-49C2-41F6-8785-E8CBEF51DC0B}">
      <dgm:prSet phldrT="[Texto]" custT="1"/>
      <dgm:spPr/>
      <dgm:t>
        <a:bodyPr/>
        <a:lstStyle/>
        <a:p>
          <a:r>
            <a:rPr lang="es-ES" sz="3600" dirty="0" smtClean="0"/>
            <a:t>Seguro</a:t>
          </a:r>
          <a:endParaRPr lang="es-ES" sz="3600" dirty="0"/>
        </a:p>
      </dgm:t>
    </dgm:pt>
    <dgm:pt modelId="{9C7D6FB5-40F3-4FA0-9404-51A530E03BD6}" type="parTrans" cxnId="{057542B1-D95C-4CF3-91F8-4BFEA8EAFF74}">
      <dgm:prSet/>
      <dgm:spPr/>
      <dgm:t>
        <a:bodyPr/>
        <a:lstStyle/>
        <a:p>
          <a:endParaRPr lang="es-ES"/>
        </a:p>
      </dgm:t>
    </dgm:pt>
    <dgm:pt modelId="{3A56515C-65E8-45BD-AC86-E83E057DC36B}" type="sibTrans" cxnId="{057542B1-D95C-4CF3-91F8-4BFEA8EAFF74}">
      <dgm:prSet/>
      <dgm:spPr/>
      <dgm:t>
        <a:bodyPr/>
        <a:lstStyle/>
        <a:p>
          <a:endParaRPr lang="es-ES"/>
        </a:p>
      </dgm:t>
    </dgm:pt>
    <dgm:pt modelId="{38798641-DB7F-446D-B238-54AB4E5DF983}">
      <dgm:prSet phldrT="[Texto]" custT="1"/>
      <dgm:spPr/>
      <dgm:t>
        <a:bodyPr/>
        <a:lstStyle/>
        <a:p>
          <a:pPr algn="l"/>
          <a:r>
            <a:rPr lang="es-ES" sz="2000" dirty="0" smtClean="0"/>
            <a:t>Es aquel que luego de realizar el experimento siempre ocurre.  </a:t>
          </a:r>
          <a:endParaRPr lang="es-ES" sz="2000" dirty="0"/>
        </a:p>
      </dgm:t>
    </dgm:pt>
    <dgm:pt modelId="{550E344D-7F1E-4BF6-9CCC-BE5E5D6D7B92}" type="parTrans" cxnId="{EB1949D9-00B6-4258-BE41-59241D813BC6}">
      <dgm:prSet/>
      <dgm:spPr/>
      <dgm:t>
        <a:bodyPr/>
        <a:lstStyle/>
        <a:p>
          <a:endParaRPr lang="es-ES"/>
        </a:p>
      </dgm:t>
    </dgm:pt>
    <dgm:pt modelId="{4F89E35A-9D1B-471A-BAAD-3686DF9F2A4E}" type="sibTrans" cxnId="{EB1949D9-00B6-4258-BE41-59241D813BC6}">
      <dgm:prSet/>
      <dgm:spPr/>
      <dgm:t>
        <a:bodyPr/>
        <a:lstStyle/>
        <a:p>
          <a:endParaRPr lang="es-ES"/>
        </a:p>
      </dgm:t>
    </dgm:pt>
    <dgm:pt modelId="{54B6C2EE-C7D2-4063-A1C7-CE4F648157FA}">
      <dgm:prSet phldrT="[Texto]" custT="1"/>
      <dgm:spPr/>
      <dgm:t>
        <a:bodyPr/>
        <a:lstStyle/>
        <a:p>
          <a:r>
            <a:rPr lang="es-ES" sz="3600" dirty="0" smtClean="0"/>
            <a:t>Posible</a:t>
          </a:r>
          <a:endParaRPr lang="es-ES" sz="3600" dirty="0"/>
        </a:p>
      </dgm:t>
    </dgm:pt>
    <dgm:pt modelId="{865A78BC-F548-43D5-9D82-3B587737B66E}" type="parTrans" cxnId="{32700707-38BF-49CB-98AB-F61280F79053}">
      <dgm:prSet/>
      <dgm:spPr/>
      <dgm:t>
        <a:bodyPr/>
        <a:lstStyle/>
        <a:p>
          <a:endParaRPr lang="es-ES"/>
        </a:p>
      </dgm:t>
    </dgm:pt>
    <dgm:pt modelId="{9AB4AE2D-470F-4ACC-83AB-6FC7405D624B}" type="sibTrans" cxnId="{32700707-38BF-49CB-98AB-F61280F79053}">
      <dgm:prSet/>
      <dgm:spPr/>
      <dgm:t>
        <a:bodyPr/>
        <a:lstStyle/>
        <a:p>
          <a:endParaRPr lang="es-ES"/>
        </a:p>
      </dgm:t>
    </dgm:pt>
    <dgm:pt modelId="{F595F713-45DF-453F-A029-D60D7CC7A6F7}">
      <dgm:prSet phldrT="[Texto]" custT="1"/>
      <dgm:spPr/>
      <dgm:t>
        <a:bodyPr/>
        <a:lstStyle/>
        <a:p>
          <a:r>
            <a:rPr lang="es-ES" sz="2000" dirty="0" smtClean="0"/>
            <a:t>Es aquel que luego de realizar el experimento tiene alguna posibilidad de ocurrir. </a:t>
          </a:r>
          <a:endParaRPr lang="es-ES" sz="2000" dirty="0"/>
        </a:p>
      </dgm:t>
    </dgm:pt>
    <dgm:pt modelId="{FE0CAB91-3E57-4533-A6E0-7A64AE9EF4BC}" type="parTrans" cxnId="{5202B817-56EC-40BB-BF9F-066768E9C1C7}">
      <dgm:prSet/>
      <dgm:spPr/>
      <dgm:t>
        <a:bodyPr/>
        <a:lstStyle/>
        <a:p>
          <a:endParaRPr lang="es-ES"/>
        </a:p>
      </dgm:t>
    </dgm:pt>
    <dgm:pt modelId="{F68C43E6-6268-4DC4-98E1-151C8D15CFDC}" type="sibTrans" cxnId="{5202B817-56EC-40BB-BF9F-066768E9C1C7}">
      <dgm:prSet/>
      <dgm:spPr/>
      <dgm:t>
        <a:bodyPr/>
        <a:lstStyle/>
        <a:p>
          <a:endParaRPr lang="es-ES"/>
        </a:p>
      </dgm:t>
    </dgm:pt>
    <dgm:pt modelId="{6D9C45DE-DC87-4D18-8CC0-E275CF4A531C}">
      <dgm:prSet phldrT="[Texto]" custT="1"/>
      <dgm:spPr/>
      <dgm:t>
        <a:bodyPr/>
        <a:lstStyle/>
        <a:p>
          <a:r>
            <a:rPr lang="es-ES" sz="3600" dirty="0" smtClean="0"/>
            <a:t>Imposible</a:t>
          </a:r>
          <a:endParaRPr lang="es-ES" sz="3600" dirty="0"/>
        </a:p>
      </dgm:t>
    </dgm:pt>
    <dgm:pt modelId="{829EDF8F-5DC0-4D43-9C9D-64AC372047EE}" type="parTrans" cxnId="{ED699A75-36B6-4C1C-9557-292293AC370E}">
      <dgm:prSet/>
      <dgm:spPr/>
      <dgm:t>
        <a:bodyPr/>
        <a:lstStyle/>
        <a:p>
          <a:endParaRPr lang="es-ES"/>
        </a:p>
      </dgm:t>
    </dgm:pt>
    <dgm:pt modelId="{942F4043-EF27-4D12-B795-865A1CBCD30D}" type="sibTrans" cxnId="{ED699A75-36B6-4C1C-9557-292293AC370E}">
      <dgm:prSet/>
      <dgm:spPr/>
      <dgm:t>
        <a:bodyPr/>
        <a:lstStyle/>
        <a:p>
          <a:endParaRPr lang="es-ES"/>
        </a:p>
      </dgm:t>
    </dgm:pt>
    <dgm:pt modelId="{28C01FA5-AC35-43CF-B8DB-7334B084E4F1}">
      <dgm:prSet phldrT="[Texto]" custT="1"/>
      <dgm:spPr/>
      <dgm:t>
        <a:bodyPr/>
        <a:lstStyle/>
        <a:p>
          <a:r>
            <a:rPr lang="es-ES" sz="2000" dirty="0" smtClean="0"/>
            <a:t>Es aquel que luego de realizar el experimento nunca ocurre.</a:t>
          </a:r>
          <a:endParaRPr lang="es-ES" sz="2000" dirty="0"/>
        </a:p>
      </dgm:t>
    </dgm:pt>
    <dgm:pt modelId="{0357A5D5-AF68-45BB-93A9-09D35DCA1C32}" type="parTrans" cxnId="{366AF999-6197-4D3D-9A4C-E0749FB4A877}">
      <dgm:prSet/>
      <dgm:spPr/>
      <dgm:t>
        <a:bodyPr/>
        <a:lstStyle/>
        <a:p>
          <a:endParaRPr lang="es-ES"/>
        </a:p>
      </dgm:t>
    </dgm:pt>
    <dgm:pt modelId="{B576C3E2-5223-4ABC-ACC2-8C929210F5B1}" type="sibTrans" cxnId="{366AF999-6197-4D3D-9A4C-E0749FB4A877}">
      <dgm:prSet/>
      <dgm:spPr/>
      <dgm:t>
        <a:bodyPr/>
        <a:lstStyle/>
        <a:p>
          <a:endParaRPr lang="es-ES"/>
        </a:p>
      </dgm:t>
    </dgm:pt>
    <dgm:pt modelId="{250727CC-A6A5-4CCF-9ACC-4B314AE64106}" type="pres">
      <dgm:prSet presAssocID="{D297382A-B80C-4592-878E-A0D4E54E84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84DA892-CBE4-4496-8351-06385845F91C}" type="pres">
      <dgm:prSet presAssocID="{50636B24-49C2-41F6-8785-E8CBEF51DC0B}" presName="composite" presStyleCnt="0"/>
      <dgm:spPr/>
    </dgm:pt>
    <dgm:pt modelId="{BC607F6F-49AA-4E7F-953D-E9180564200A}" type="pres">
      <dgm:prSet presAssocID="{50636B24-49C2-41F6-8785-E8CBEF51DC0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314448-4E36-4241-BE77-C79DA593C098}" type="pres">
      <dgm:prSet presAssocID="{50636B24-49C2-41F6-8785-E8CBEF51DC0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FED80D-46D2-4E8D-87EE-9BB3F4E59D34}" type="pres">
      <dgm:prSet presAssocID="{3A56515C-65E8-45BD-AC86-E83E057DC36B}" presName="space" presStyleCnt="0"/>
      <dgm:spPr/>
    </dgm:pt>
    <dgm:pt modelId="{88E7C973-C4EC-44E3-AD2F-63250E3BBA2C}" type="pres">
      <dgm:prSet presAssocID="{54B6C2EE-C7D2-4063-A1C7-CE4F648157FA}" presName="composite" presStyleCnt="0"/>
      <dgm:spPr/>
    </dgm:pt>
    <dgm:pt modelId="{4B687845-EE19-4B9B-B8ED-9394E1724B96}" type="pres">
      <dgm:prSet presAssocID="{54B6C2EE-C7D2-4063-A1C7-CE4F648157F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561B7C-1C16-444E-85F6-4EFDFD601EC1}" type="pres">
      <dgm:prSet presAssocID="{54B6C2EE-C7D2-4063-A1C7-CE4F648157F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0F64F9-7F7E-4E3B-BBF4-E0219DD1E3BE}" type="pres">
      <dgm:prSet presAssocID="{9AB4AE2D-470F-4ACC-83AB-6FC7405D624B}" presName="space" presStyleCnt="0"/>
      <dgm:spPr/>
    </dgm:pt>
    <dgm:pt modelId="{3B046B91-14F2-4C09-A986-1F4CFC4FE3DF}" type="pres">
      <dgm:prSet presAssocID="{6D9C45DE-DC87-4D18-8CC0-E275CF4A531C}" presName="composite" presStyleCnt="0"/>
      <dgm:spPr/>
    </dgm:pt>
    <dgm:pt modelId="{7708D688-07D6-4730-AB18-B85C392F7CED}" type="pres">
      <dgm:prSet presAssocID="{6D9C45DE-DC87-4D18-8CC0-E275CF4A531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5E7445-174A-43B0-8F64-1BCE4073BEE4}" type="pres">
      <dgm:prSet presAssocID="{6D9C45DE-DC87-4D18-8CC0-E275CF4A531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57542B1-D95C-4CF3-91F8-4BFEA8EAFF74}" srcId="{D297382A-B80C-4592-878E-A0D4E54E84B9}" destId="{50636B24-49C2-41F6-8785-E8CBEF51DC0B}" srcOrd="0" destOrd="0" parTransId="{9C7D6FB5-40F3-4FA0-9404-51A530E03BD6}" sibTransId="{3A56515C-65E8-45BD-AC86-E83E057DC36B}"/>
    <dgm:cxn modelId="{ED699A75-36B6-4C1C-9557-292293AC370E}" srcId="{D297382A-B80C-4592-878E-A0D4E54E84B9}" destId="{6D9C45DE-DC87-4D18-8CC0-E275CF4A531C}" srcOrd="2" destOrd="0" parTransId="{829EDF8F-5DC0-4D43-9C9D-64AC372047EE}" sibTransId="{942F4043-EF27-4D12-B795-865A1CBCD30D}"/>
    <dgm:cxn modelId="{EB1949D9-00B6-4258-BE41-59241D813BC6}" srcId="{50636B24-49C2-41F6-8785-E8CBEF51DC0B}" destId="{38798641-DB7F-446D-B238-54AB4E5DF983}" srcOrd="0" destOrd="0" parTransId="{550E344D-7F1E-4BF6-9CCC-BE5E5D6D7B92}" sibTransId="{4F89E35A-9D1B-471A-BAAD-3686DF9F2A4E}"/>
    <dgm:cxn modelId="{D93795F4-B97E-4EA8-BEA3-EA61A7242BA4}" type="presOf" srcId="{54B6C2EE-C7D2-4063-A1C7-CE4F648157FA}" destId="{4B687845-EE19-4B9B-B8ED-9394E1724B96}" srcOrd="0" destOrd="0" presId="urn:microsoft.com/office/officeart/2005/8/layout/hList1"/>
    <dgm:cxn modelId="{946B0619-5A19-4EE6-9167-7F86B73C6445}" type="presOf" srcId="{F595F713-45DF-453F-A029-D60D7CC7A6F7}" destId="{D9561B7C-1C16-444E-85F6-4EFDFD601EC1}" srcOrd="0" destOrd="0" presId="urn:microsoft.com/office/officeart/2005/8/layout/hList1"/>
    <dgm:cxn modelId="{2BBD5DC0-C386-4402-A3C9-19F4480B7A62}" type="presOf" srcId="{38798641-DB7F-446D-B238-54AB4E5DF983}" destId="{70314448-4E36-4241-BE77-C79DA593C098}" srcOrd="0" destOrd="0" presId="urn:microsoft.com/office/officeart/2005/8/layout/hList1"/>
    <dgm:cxn modelId="{04A5428A-FD44-4D28-B289-B8F7C0726DC5}" type="presOf" srcId="{D297382A-B80C-4592-878E-A0D4E54E84B9}" destId="{250727CC-A6A5-4CCF-9ACC-4B314AE64106}" srcOrd="0" destOrd="0" presId="urn:microsoft.com/office/officeart/2005/8/layout/hList1"/>
    <dgm:cxn modelId="{366AF999-6197-4D3D-9A4C-E0749FB4A877}" srcId="{6D9C45DE-DC87-4D18-8CC0-E275CF4A531C}" destId="{28C01FA5-AC35-43CF-B8DB-7334B084E4F1}" srcOrd="0" destOrd="0" parTransId="{0357A5D5-AF68-45BB-93A9-09D35DCA1C32}" sibTransId="{B576C3E2-5223-4ABC-ACC2-8C929210F5B1}"/>
    <dgm:cxn modelId="{C5824F2F-A10F-4055-ABD0-A7E9BF08AC7E}" type="presOf" srcId="{50636B24-49C2-41F6-8785-E8CBEF51DC0B}" destId="{BC607F6F-49AA-4E7F-953D-E9180564200A}" srcOrd="0" destOrd="0" presId="urn:microsoft.com/office/officeart/2005/8/layout/hList1"/>
    <dgm:cxn modelId="{5202B817-56EC-40BB-BF9F-066768E9C1C7}" srcId="{54B6C2EE-C7D2-4063-A1C7-CE4F648157FA}" destId="{F595F713-45DF-453F-A029-D60D7CC7A6F7}" srcOrd="0" destOrd="0" parTransId="{FE0CAB91-3E57-4533-A6E0-7A64AE9EF4BC}" sibTransId="{F68C43E6-6268-4DC4-98E1-151C8D15CFDC}"/>
    <dgm:cxn modelId="{8A3DB691-65EC-4744-BC4E-437F2F0AE9AA}" type="presOf" srcId="{6D9C45DE-DC87-4D18-8CC0-E275CF4A531C}" destId="{7708D688-07D6-4730-AB18-B85C392F7CED}" srcOrd="0" destOrd="0" presId="urn:microsoft.com/office/officeart/2005/8/layout/hList1"/>
    <dgm:cxn modelId="{9B5F95FC-F1AD-4024-9737-9FB1FFD1CEEE}" type="presOf" srcId="{28C01FA5-AC35-43CF-B8DB-7334B084E4F1}" destId="{F95E7445-174A-43B0-8F64-1BCE4073BEE4}" srcOrd="0" destOrd="0" presId="urn:microsoft.com/office/officeart/2005/8/layout/hList1"/>
    <dgm:cxn modelId="{32700707-38BF-49CB-98AB-F61280F79053}" srcId="{D297382A-B80C-4592-878E-A0D4E54E84B9}" destId="{54B6C2EE-C7D2-4063-A1C7-CE4F648157FA}" srcOrd="1" destOrd="0" parTransId="{865A78BC-F548-43D5-9D82-3B587737B66E}" sibTransId="{9AB4AE2D-470F-4ACC-83AB-6FC7405D624B}"/>
    <dgm:cxn modelId="{711998D8-EDB0-4A89-BE19-12DFBE458ABA}" type="presParOf" srcId="{250727CC-A6A5-4CCF-9ACC-4B314AE64106}" destId="{984DA892-CBE4-4496-8351-06385845F91C}" srcOrd="0" destOrd="0" presId="urn:microsoft.com/office/officeart/2005/8/layout/hList1"/>
    <dgm:cxn modelId="{9653448B-FD97-48EA-A056-92DDAF58213F}" type="presParOf" srcId="{984DA892-CBE4-4496-8351-06385845F91C}" destId="{BC607F6F-49AA-4E7F-953D-E9180564200A}" srcOrd="0" destOrd="0" presId="urn:microsoft.com/office/officeart/2005/8/layout/hList1"/>
    <dgm:cxn modelId="{BD36444D-74B5-4C3E-A0BE-F1C8664733A1}" type="presParOf" srcId="{984DA892-CBE4-4496-8351-06385845F91C}" destId="{70314448-4E36-4241-BE77-C79DA593C098}" srcOrd="1" destOrd="0" presId="urn:microsoft.com/office/officeart/2005/8/layout/hList1"/>
    <dgm:cxn modelId="{C228E030-2E19-4DAE-8C24-E54042769C33}" type="presParOf" srcId="{250727CC-A6A5-4CCF-9ACC-4B314AE64106}" destId="{ADFED80D-46D2-4E8D-87EE-9BB3F4E59D34}" srcOrd="1" destOrd="0" presId="urn:microsoft.com/office/officeart/2005/8/layout/hList1"/>
    <dgm:cxn modelId="{3BD38D7C-DF0B-4C3A-A55A-ABBC8D070874}" type="presParOf" srcId="{250727CC-A6A5-4CCF-9ACC-4B314AE64106}" destId="{88E7C973-C4EC-44E3-AD2F-63250E3BBA2C}" srcOrd="2" destOrd="0" presId="urn:microsoft.com/office/officeart/2005/8/layout/hList1"/>
    <dgm:cxn modelId="{B59A20B3-EF85-468E-A6FF-F068C2A71DDB}" type="presParOf" srcId="{88E7C973-C4EC-44E3-AD2F-63250E3BBA2C}" destId="{4B687845-EE19-4B9B-B8ED-9394E1724B96}" srcOrd="0" destOrd="0" presId="urn:microsoft.com/office/officeart/2005/8/layout/hList1"/>
    <dgm:cxn modelId="{A474415D-85B8-42C2-89CA-DDB6B1F7796C}" type="presParOf" srcId="{88E7C973-C4EC-44E3-AD2F-63250E3BBA2C}" destId="{D9561B7C-1C16-444E-85F6-4EFDFD601EC1}" srcOrd="1" destOrd="0" presId="urn:microsoft.com/office/officeart/2005/8/layout/hList1"/>
    <dgm:cxn modelId="{B8C8732E-7C27-4770-963D-5EDEF4D2DA5A}" type="presParOf" srcId="{250727CC-A6A5-4CCF-9ACC-4B314AE64106}" destId="{5D0F64F9-7F7E-4E3B-BBF4-E0219DD1E3BE}" srcOrd="3" destOrd="0" presId="urn:microsoft.com/office/officeart/2005/8/layout/hList1"/>
    <dgm:cxn modelId="{3BDA2351-B9BC-4C2B-B600-33E24294BAEB}" type="presParOf" srcId="{250727CC-A6A5-4CCF-9ACC-4B314AE64106}" destId="{3B046B91-14F2-4C09-A986-1F4CFC4FE3DF}" srcOrd="4" destOrd="0" presId="urn:microsoft.com/office/officeart/2005/8/layout/hList1"/>
    <dgm:cxn modelId="{7F8E6783-DD49-45FD-9865-00D40A945075}" type="presParOf" srcId="{3B046B91-14F2-4C09-A986-1F4CFC4FE3DF}" destId="{7708D688-07D6-4730-AB18-B85C392F7CED}" srcOrd="0" destOrd="0" presId="urn:microsoft.com/office/officeart/2005/8/layout/hList1"/>
    <dgm:cxn modelId="{8CAA3A9B-5361-40F5-B1B2-A01B23C005FE}" type="presParOf" srcId="{3B046B91-14F2-4C09-A986-1F4CFC4FE3DF}" destId="{F95E7445-174A-43B0-8F64-1BCE4073BEE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07F6F-49AA-4E7F-953D-E9180564200A}">
      <dsp:nvSpPr>
        <dsp:cNvPr id="0" name=""/>
        <dsp:cNvSpPr/>
      </dsp:nvSpPr>
      <dsp:spPr>
        <a:xfrm>
          <a:off x="2571" y="863"/>
          <a:ext cx="2507456" cy="92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Seguro</a:t>
          </a:r>
          <a:endParaRPr lang="es-ES" sz="3600" kern="1200" dirty="0"/>
        </a:p>
      </dsp:txBody>
      <dsp:txXfrm>
        <a:off x="2571" y="863"/>
        <a:ext cx="2507456" cy="921600"/>
      </dsp:txXfrm>
    </dsp:sp>
    <dsp:sp modelId="{70314448-4E36-4241-BE77-C79DA593C098}">
      <dsp:nvSpPr>
        <dsp:cNvPr id="0" name=""/>
        <dsp:cNvSpPr/>
      </dsp:nvSpPr>
      <dsp:spPr>
        <a:xfrm>
          <a:off x="2571" y="922463"/>
          <a:ext cx="2507456" cy="1668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Es aquel que luego de realizar el experimento siempre ocurre.  </a:t>
          </a:r>
          <a:endParaRPr lang="es-ES" sz="2000" kern="1200" dirty="0"/>
        </a:p>
      </dsp:txBody>
      <dsp:txXfrm>
        <a:off x="2571" y="922463"/>
        <a:ext cx="2507456" cy="1668960"/>
      </dsp:txXfrm>
    </dsp:sp>
    <dsp:sp modelId="{4B687845-EE19-4B9B-B8ED-9394E1724B96}">
      <dsp:nvSpPr>
        <dsp:cNvPr id="0" name=""/>
        <dsp:cNvSpPr/>
      </dsp:nvSpPr>
      <dsp:spPr>
        <a:xfrm>
          <a:off x="2861071" y="863"/>
          <a:ext cx="2507456" cy="92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Posible</a:t>
          </a:r>
          <a:endParaRPr lang="es-ES" sz="3600" kern="1200" dirty="0"/>
        </a:p>
      </dsp:txBody>
      <dsp:txXfrm>
        <a:off x="2861071" y="863"/>
        <a:ext cx="2507456" cy="921600"/>
      </dsp:txXfrm>
    </dsp:sp>
    <dsp:sp modelId="{D9561B7C-1C16-444E-85F6-4EFDFD601EC1}">
      <dsp:nvSpPr>
        <dsp:cNvPr id="0" name=""/>
        <dsp:cNvSpPr/>
      </dsp:nvSpPr>
      <dsp:spPr>
        <a:xfrm>
          <a:off x="2861071" y="922463"/>
          <a:ext cx="2507456" cy="1668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Es aquel que luego de realizar el experimento tiene alguna posibilidad de ocurrir. </a:t>
          </a:r>
          <a:endParaRPr lang="es-ES" sz="2000" kern="1200" dirty="0"/>
        </a:p>
      </dsp:txBody>
      <dsp:txXfrm>
        <a:off x="2861071" y="922463"/>
        <a:ext cx="2507456" cy="1668960"/>
      </dsp:txXfrm>
    </dsp:sp>
    <dsp:sp modelId="{7708D688-07D6-4730-AB18-B85C392F7CED}">
      <dsp:nvSpPr>
        <dsp:cNvPr id="0" name=""/>
        <dsp:cNvSpPr/>
      </dsp:nvSpPr>
      <dsp:spPr>
        <a:xfrm>
          <a:off x="5719571" y="863"/>
          <a:ext cx="2507456" cy="92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Imposible</a:t>
          </a:r>
          <a:endParaRPr lang="es-ES" sz="3600" kern="1200" dirty="0"/>
        </a:p>
      </dsp:txBody>
      <dsp:txXfrm>
        <a:off x="5719571" y="863"/>
        <a:ext cx="2507456" cy="921600"/>
      </dsp:txXfrm>
    </dsp:sp>
    <dsp:sp modelId="{F95E7445-174A-43B0-8F64-1BCE4073BEE4}">
      <dsp:nvSpPr>
        <dsp:cNvPr id="0" name=""/>
        <dsp:cNvSpPr/>
      </dsp:nvSpPr>
      <dsp:spPr>
        <a:xfrm>
          <a:off x="5719571" y="922463"/>
          <a:ext cx="2507456" cy="1668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Es aquel que luego de realizar el experimento nunca ocurre.</a:t>
          </a:r>
          <a:endParaRPr lang="es-ES" sz="2000" kern="1200" dirty="0"/>
        </a:p>
      </dsp:txBody>
      <dsp:txXfrm>
        <a:off x="5719571" y="922463"/>
        <a:ext cx="2507456" cy="166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F58CE-C152-492B-9F5F-CA892E60D196}" type="datetimeFigureOut">
              <a:rPr lang="es-ES" smtClean="0"/>
              <a:t>03/05/2020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58E1B-C105-4477-8131-F82E094741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887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8E1B-C105-4477-8131-F82E094741C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00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8CE3-EDFE-4AFE-8FC2-FF290B2E4710}" type="datetimeFigureOut">
              <a:rPr lang="es-ES" smtClean="0"/>
              <a:t>03/05/2020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E758-1DAC-4D84-AB7E-0AB173A756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02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8CE3-EDFE-4AFE-8FC2-FF290B2E4710}" type="datetimeFigureOut">
              <a:rPr lang="es-ES" smtClean="0"/>
              <a:t>03/05/2020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E758-1DAC-4D84-AB7E-0AB173A756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666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8CE3-EDFE-4AFE-8FC2-FF290B2E4710}" type="datetimeFigureOut">
              <a:rPr lang="es-ES" smtClean="0"/>
              <a:t>03/05/2020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E758-1DAC-4D84-AB7E-0AB173A756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1591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8CE3-EDFE-4AFE-8FC2-FF290B2E4710}" type="datetimeFigureOut">
              <a:rPr lang="es-ES" smtClean="0"/>
              <a:t>03/05/2020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E758-1DAC-4D84-AB7E-0AB173A756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294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8CE3-EDFE-4AFE-8FC2-FF290B2E4710}" type="datetimeFigureOut">
              <a:rPr lang="es-ES" smtClean="0"/>
              <a:t>03/05/2020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E758-1DAC-4D84-AB7E-0AB173A756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54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8CE3-EDFE-4AFE-8FC2-FF290B2E4710}" type="datetimeFigureOut">
              <a:rPr lang="es-ES" smtClean="0"/>
              <a:t>03/05/2020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E758-1DAC-4D84-AB7E-0AB173A756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74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8CE3-EDFE-4AFE-8FC2-FF290B2E4710}" type="datetimeFigureOut">
              <a:rPr lang="es-ES" smtClean="0"/>
              <a:t>03/05/2020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E758-1DAC-4D84-AB7E-0AB173A756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76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8CE3-EDFE-4AFE-8FC2-FF290B2E4710}" type="datetimeFigureOut">
              <a:rPr lang="es-ES" smtClean="0"/>
              <a:t>03/05/2020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E758-1DAC-4D84-AB7E-0AB173A756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69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8CE3-EDFE-4AFE-8FC2-FF290B2E4710}" type="datetimeFigureOut">
              <a:rPr lang="es-ES" smtClean="0"/>
              <a:t>03/05/2020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E758-1DAC-4D84-AB7E-0AB173A756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02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8CE3-EDFE-4AFE-8FC2-FF290B2E4710}" type="datetimeFigureOut">
              <a:rPr lang="es-ES" smtClean="0"/>
              <a:t>03/05/2020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E758-1DAC-4D84-AB7E-0AB173A756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86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8CE3-EDFE-4AFE-8FC2-FF290B2E4710}" type="datetimeFigureOut">
              <a:rPr lang="es-ES" smtClean="0"/>
              <a:t>03/05/2020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E758-1DAC-4D84-AB7E-0AB173A756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83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68CE3-EDFE-4AFE-8FC2-FF290B2E4710}" type="datetimeFigureOut">
              <a:rPr lang="es-ES" smtClean="0"/>
              <a:t>03/05/2020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DE758-1DAC-4D84-AB7E-0AB173A756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372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slide" Target="slide7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www.youtube.com/watch?v=yfQlqljHT5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ES_tradnl" sz="1200" dirty="0" smtClean="0"/>
              <a:t>	Liceo </a:t>
            </a:r>
            <a:r>
              <a:rPr lang="es-ES_tradnl" sz="1200" dirty="0"/>
              <a:t>Particular Avenida Recoleta</a:t>
            </a: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 smtClean="0"/>
              <a:t>	</a:t>
            </a:r>
            <a:r>
              <a:rPr lang="es-ES_tradnl" sz="1200" dirty="0" smtClean="0"/>
              <a:t>Fundación </a:t>
            </a:r>
            <a:r>
              <a:rPr lang="es-ES_tradnl" sz="1200" dirty="0"/>
              <a:t>María Romo              </a:t>
            </a: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 smtClean="0"/>
              <a:t>	</a:t>
            </a:r>
            <a:r>
              <a:rPr lang="es-ES_tradnl" sz="1200" dirty="0" smtClean="0"/>
              <a:t>Departamento </a:t>
            </a:r>
            <a:r>
              <a:rPr lang="es-ES_tradnl" sz="1200" dirty="0"/>
              <a:t>de Matemática</a:t>
            </a: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 smtClean="0"/>
              <a:t>	</a:t>
            </a:r>
            <a:r>
              <a:rPr lang="es-ES_tradnl" sz="1200" dirty="0" smtClean="0"/>
              <a:t>Docente</a:t>
            </a:r>
            <a:r>
              <a:rPr lang="es-ES_tradnl" sz="1200" dirty="0"/>
              <a:t>: Alejandra Contreras .</a:t>
            </a:r>
            <a:r>
              <a:rPr lang="es-ES" sz="1200" dirty="0"/>
              <a:t/>
            </a:r>
            <a:br>
              <a:rPr lang="es-ES" sz="1200" dirty="0"/>
            </a:br>
            <a:r>
              <a:rPr lang="es-ES" sz="1200" dirty="0" smtClean="0"/>
              <a:t>	</a:t>
            </a:r>
            <a:r>
              <a:rPr lang="es-ES" sz="1200" dirty="0"/>
              <a:t> 	</a:t>
            </a:r>
            <a:r>
              <a:rPr lang="es-ES_tradnl" sz="1200" dirty="0" smtClean="0"/>
              <a:t>“</a:t>
            </a:r>
            <a:r>
              <a:rPr lang="es-ES_tradnl" sz="1200" dirty="0"/>
              <a:t>EDUCAR ES LA FORMA MÁS ALTA DE LLEGAR A DIOS”</a:t>
            </a:r>
            <a:r>
              <a:rPr lang="es-ES" sz="1200" dirty="0"/>
              <a:t/>
            </a:r>
            <a:br>
              <a:rPr lang="es-ES" sz="1200" dirty="0"/>
            </a:br>
            <a:endParaRPr lang="es-ES" sz="12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3284984"/>
            <a:ext cx="2619375" cy="17430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2 Subtítulo"/>
          <p:cNvSpPr>
            <a:spLocks noGrp="1"/>
          </p:cNvSpPr>
          <p:nvPr>
            <p:ph idx="1"/>
          </p:nvPr>
        </p:nvSpPr>
        <p:spPr>
          <a:xfrm>
            <a:off x="457199" y="2196084"/>
            <a:ext cx="8229600" cy="137693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ES" sz="6000" b="1" dirty="0" smtClean="0"/>
              <a:t>  </a:t>
            </a:r>
            <a:r>
              <a:rPr lang="es-ES" sz="4800" b="1" dirty="0" smtClean="0"/>
              <a:t>Introducción a la Probabilidad.</a:t>
            </a:r>
          </a:p>
          <a:p>
            <a:pPr marL="0" indent="0" algn="ctr">
              <a:buNone/>
            </a:pPr>
            <a:endParaRPr lang="es-ES" sz="6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718733"/>
              </p:ext>
            </p:extLst>
          </p:nvPr>
        </p:nvGraphicFramePr>
        <p:xfrm>
          <a:off x="6228184" y="5805264"/>
          <a:ext cx="22322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Curso: 1 año Medio.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>
            <a:normAutofit/>
          </a:bodyPr>
          <a:lstStyle/>
          <a:p>
            <a:r>
              <a:rPr lang="es-ES" dirty="0" smtClean="0"/>
              <a:t>Definiciones básicas de la probabilidad.</a:t>
            </a:r>
          </a:p>
          <a:p>
            <a:r>
              <a:rPr lang="es-ES" dirty="0" smtClean="0"/>
              <a:t>Desarrollar guía de </a:t>
            </a:r>
            <a:r>
              <a:rPr lang="es-ES" dirty="0" smtClean="0"/>
              <a:t>aprendizaje</a:t>
            </a:r>
            <a:r>
              <a:rPr lang="es-ES" dirty="0" smtClean="0"/>
              <a:t>. 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317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la probabilidad?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</p:spPr>
            <p:txBody>
              <a:bodyPr>
                <a:normAutofit lnSpcReduction="10000"/>
              </a:bodyPr>
              <a:lstStyle/>
              <a:p>
                <a:pPr algn="just">
                  <a:buFont typeface="Wingdings" pitchFamily="2" charset="2"/>
                  <a:buChar char="v"/>
                </a:pPr>
                <a:r>
                  <a:rPr lang="es-ES" sz="2000" dirty="0" smtClean="0"/>
                  <a:t>Indica las posibilidades de que ocurra un suceso cuando se realiza un experimento aleatorio. Se puede expresar como fracción, número decimal (entre 0 y 1)  o como un porcentaje.</a:t>
                </a:r>
              </a:p>
              <a:p>
                <a:pPr marL="0" indent="0" algn="just">
                  <a:buNone/>
                </a:pPr>
                <a:endParaRPr lang="es-ES" sz="2000" dirty="0"/>
              </a:p>
              <a:p>
                <a:pPr algn="just">
                  <a:buFont typeface="Wingdings" pitchFamily="2" charset="2"/>
                  <a:buChar char="Ø"/>
                </a:pPr>
                <a:r>
                  <a:rPr lang="es-ES" sz="2000" dirty="0" smtClean="0"/>
                  <a:t>¿Qué es el espacio muestral </a:t>
                </a:r>
                <a14:m>
                  <m:oMath xmlns:m="http://schemas.openxmlformats.org/officeDocument/2006/math">
                    <m:r>
                      <a:rPr lang="es-ES" sz="2000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l-GR" sz="2000" i="1" smtClean="0">
                        <a:latin typeface="Cambria Math"/>
                        <a:ea typeface="Cambria Math"/>
                      </a:rPr>
                      <m:t>Ω</m:t>
                    </m:r>
                    <m:r>
                      <a:rPr lang="es-E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s-ES" sz="2000" dirty="0" smtClean="0"/>
                  <a:t>?</a:t>
                </a:r>
              </a:p>
              <a:p>
                <a:pPr marL="0" indent="0" algn="just">
                  <a:buNone/>
                </a:pPr>
                <a:r>
                  <a:rPr lang="es-ES" sz="2000" dirty="0" smtClean="0"/>
                  <a:t>Es el conjunto de todos los resultados posibles de un experimento aleatorio.</a:t>
                </a:r>
              </a:p>
              <a:p>
                <a:pPr marL="0" indent="0" algn="just">
                  <a:buNone/>
                </a:pPr>
                <a:endParaRPr lang="es-ES" sz="2000" dirty="0" smtClean="0"/>
              </a:p>
              <a:p>
                <a:pPr algn="just">
                  <a:buFont typeface="Wingdings" pitchFamily="2" charset="2"/>
                  <a:buChar char="Ø"/>
                </a:pPr>
                <a:r>
                  <a:rPr lang="es-ES" sz="2000" dirty="0" smtClean="0"/>
                  <a:t>¿Qué es un suceso o evento (E)?</a:t>
                </a:r>
              </a:p>
              <a:p>
                <a:pPr marL="0" indent="0" algn="just">
                  <a:buNone/>
                </a:pPr>
                <a:r>
                  <a:rPr lang="es-ES" sz="2000" dirty="0" smtClean="0"/>
                  <a:t>Es un subconjunto del espacio muestral.</a:t>
                </a:r>
              </a:p>
              <a:p>
                <a:pPr marL="0" indent="0" algn="just">
                  <a:buNone/>
                </a:pPr>
                <a:endParaRPr lang="es-ES" sz="2000" dirty="0" smtClean="0"/>
              </a:p>
              <a:p>
                <a:pPr marL="0" indent="0" algn="just">
                  <a:buNone/>
                </a:pPr>
                <a:r>
                  <a:rPr lang="es-ES" sz="2000" dirty="0" smtClean="0"/>
                  <a:t>Ejemplo: </a:t>
                </a:r>
              </a:p>
              <a:p>
                <a:pPr marL="0" indent="0" algn="just">
                  <a:buNone/>
                </a:pPr>
                <a:r>
                  <a:rPr lang="es-ES" sz="2000" dirty="0" smtClean="0"/>
                  <a:t>Se lanza una moneda y el suceso es que salga cara.</a:t>
                </a:r>
              </a:p>
              <a:p>
                <a:pPr marL="0" indent="0" algn="just">
                  <a:buNone/>
                </a:pPr>
                <a:r>
                  <a:rPr lang="es-ES" sz="2000" dirty="0" smtClean="0"/>
                  <a:t>El espacio muestral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</m:d>
                    <m:r>
                      <a:rPr lang="es-ES" sz="20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s-E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ES" sz="20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es-ES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s-ES" sz="2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s-ES" sz="2000" b="0" dirty="0" smtClean="0">
                    <a:ea typeface="Cambria Math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es-ES" sz="2000" dirty="0" smtClean="0">
                    <a:ea typeface="Cambria Math"/>
                  </a:rPr>
                  <a:t>El suceso o evento</a:t>
                </a:r>
                <a:r>
                  <a:rPr lang="es-ES" sz="2000" dirty="0">
                    <a:ea typeface="Cambria Math"/>
                  </a:rPr>
                  <a:t> </a:t>
                </a:r>
                <a:r>
                  <a:rPr lang="es-ES" sz="2000" dirty="0" smtClean="0">
                    <a:ea typeface="Cambria Math"/>
                  </a:rPr>
                  <a:t>   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s-ES" sz="2000" b="0" i="1" smtClean="0">
                        <a:latin typeface="Cambria Math"/>
                        <a:ea typeface="Cambria Math"/>
                      </a:rPr>
                      <m:t>={</m:t>
                    </m:r>
                    <m:r>
                      <a:rPr lang="es-ES" sz="2000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s-ES" sz="2000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s-ES" sz="2000" b="0" dirty="0" smtClean="0">
                  <a:ea typeface="Cambria Math"/>
                </a:endParaRPr>
              </a:p>
              <a:p>
                <a:pPr marL="0" indent="0" algn="just">
                  <a:buNone/>
                </a:pPr>
                <a:endParaRPr lang="es-ES" sz="2000" dirty="0">
                  <a:ea typeface="Cambria Math"/>
                </a:endParaRPr>
              </a:p>
              <a:p>
                <a:pPr marL="0" indent="0" algn="just">
                  <a:buNone/>
                </a:pPr>
                <a:endParaRPr lang="es-ES" sz="2000" b="0" dirty="0" smtClean="0">
                  <a:ea typeface="Cambria Math"/>
                </a:endParaRPr>
              </a:p>
              <a:p>
                <a:pPr marL="0" indent="0" algn="just">
                  <a:buNone/>
                </a:pPr>
                <a:endParaRPr lang="es-ES" sz="2400" dirty="0" smtClean="0"/>
              </a:p>
              <a:p>
                <a:pPr marL="0" indent="0" algn="just">
                  <a:buNone/>
                </a:pPr>
                <a:endParaRPr lang="es-ES" sz="24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  <a:blipFill rotWithShape="1">
                <a:blip r:embed="rId2"/>
                <a:stretch>
                  <a:fillRect l="-741" t="-1255" r="-74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5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0302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Tipos de experimentos.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692696"/>
            <a:ext cx="8350535" cy="6048672"/>
          </a:xfrm>
        </p:spPr>
        <p:txBody>
          <a:bodyPr>
            <a:normAutofit/>
          </a:bodyPr>
          <a:lstStyle/>
          <a:p>
            <a:pPr algn="just"/>
            <a:r>
              <a:rPr lang="es-ES" sz="2200" i="1" u="sng" dirty="0" smtClean="0"/>
              <a:t>Aleatorio</a:t>
            </a:r>
            <a:r>
              <a:rPr lang="es-ES" sz="2200" dirty="0" smtClean="0"/>
              <a:t>: Es aquel cuyo resultado no se puede predecir, o sea, hay más de un resultado posible y no se puede saber con certeza lo que ocurrirá</a:t>
            </a:r>
            <a:r>
              <a:rPr lang="es-ES" sz="2200" dirty="0" smtClean="0"/>
              <a:t>. </a:t>
            </a:r>
            <a:endParaRPr lang="es-ES" sz="2200" dirty="0" smtClean="0"/>
          </a:p>
          <a:p>
            <a:pPr marL="0" indent="0" algn="just">
              <a:buNone/>
            </a:pPr>
            <a:endParaRPr lang="es-ES" dirty="0" smtClean="0"/>
          </a:p>
          <a:p>
            <a:pPr marL="0" indent="0">
              <a:buNone/>
            </a:pPr>
            <a:endParaRPr lang="es-ES" sz="2200" dirty="0" smtClean="0"/>
          </a:p>
          <a:p>
            <a:pPr marL="0" indent="0">
              <a:buNone/>
            </a:pPr>
            <a:r>
              <a:rPr lang="es-ES" sz="2200" dirty="0" smtClean="0"/>
              <a:t>También se puede determinar mediante su frecuencia.</a:t>
            </a:r>
            <a:endParaRPr lang="es-ES" sz="2200" dirty="0" smtClean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 smtClean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r>
              <a:rPr lang="es-ES" sz="2200" i="1" u="sng" dirty="0" smtClean="0"/>
              <a:t>Determinístico</a:t>
            </a:r>
            <a:r>
              <a:rPr lang="es-ES" sz="2200" dirty="0"/>
              <a:t>: Es cuando se tiene certeza de lo que ocurrirá luego de realizar el experimento varias veces bajo las mismas condiciones.</a:t>
            </a:r>
          </a:p>
          <a:p>
            <a:pPr marL="0" indent="0">
              <a:buNone/>
            </a:pPr>
            <a:endParaRPr lang="es-E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06" y="1700809"/>
            <a:ext cx="8060734" cy="82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57117"/>
            <a:ext cx="5976664" cy="21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6" y="6021288"/>
            <a:ext cx="8125470" cy="64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8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 fontScale="62500" lnSpcReduction="20000"/>
              </a:bodyPr>
              <a:lstStyle/>
              <a:p>
                <a:pPr algn="just"/>
                <a:r>
                  <a:rPr lang="es-ES" dirty="0"/>
                  <a:t>Para entenderlo mejor, veamos unos ejemplos.</a:t>
                </a:r>
              </a:p>
              <a:p>
                <a:pPr marL="0" indent="0">
                  <a:buNone/>
                </a:pPr>
                <a:r>
                  <a:rPr lang="es-ES" dirty="0" smtClean="0"/>
                  <a:t> </a:t>
                </a:r>
                <a:endParaRPr lang="es-ES" dirty="0"/>
              </a:p>
              <a:p>
                <a:pPr marL="0" indent="0">
                  <a:buNone/>
                </a:pPr>
                <a:r>
                  <a:rPr lang="es-ES" dirty="0"/>
                  <a:t>                                        </a:t>
                </a:r>
              </a:p>
              <a:p>
                <a:pPr marL="0" indent="0">
                  <a:buNone/>
                </a:pPr>
                <a:r>
                  <a:rPr lang="es-ES" dirty="0"/>
                  <a:t>		</a:t>
                </a:r>
                <a:r>
                  <a:rPr lang="es-ES" dirty="0" smtClean="0"/>
                  <a:t>                         </a:t>
                </a:r>
                <a:r>
                  <a:rPr lang="es-ES" dirty="0"/>
                  <a:t>Se lanza una moneda al aire ¿cuál es la                 		</a:t>
                </a:r>
                <a:r>
                  <a:rPr lang="es-ES" dirty="0" smtClean="0"/>
                  <a:t>                              </a:t>
                </a:r>
                <a:r>
                  <a:rPr lang="es-ES" dirty="0"/>
                  <a:t>probabilidad de que salga sello?</a:t>
                </a:r>
              </a:p>
              <a:p>
                <a:pPr marL="0" indent="0">
                  <a:buNone/>
                </a:pPr>
                <a:endParaRPr lang="es-ES" dirty="0"/>
              </a:p>
              <a:p>
                <a:pPr marL="0" indent="0">
                  <a:buNone/>
                </a:pPr>
                <a:endParaRPr lang="es-ES" dirty="0" smtClean="0"/>
              </a:p>
              <a:p>
                <a:pPr marL="0" indent="0">
                  <a:buNone/>
                </a:pPr>
                <a:endParaRPr lang="es-ES" dirty="0" smtClean="0"/>
              </a:p>
              <a:p>
                <a:pPr marL="0" indent="0">
                  <a:buNone/>
                </a:pPr>
                <a:endParaRPr lang="es-ES" dirty="0"/>
              </a:p>
              <a:p>
                <a:pPr marL="0" indent="0">
                  <a:buNone/>
                </a:pPr>
                <a:endParaRPr lang="es-ES" dirty="0"/>
              </a:p>
              <a:p>
                <a:pPr marL="0" indent="0">
                  <a:buNone/>
                </a:pPr>
                <a:endParaRPr lang="es-ES" dirty="0"/>
              </a:p>
              <a:p>
                <a:pPr marL="0" indent="0">
                  <a:buNone/>
                </a:pPr>
                <a:r>
                  <a:rPr lang="es-ES" dirty="0"/>
                  <a:t>En este caso, al lanzar la moneda solo tenemos dos posibilidades:</a:t>
                </a:r>
              </a:p>
              <a:p>
                <a:pPr>
                  <a:buFontTx/>
                  <a:buChar char="-"/>
                </a:pPr>
                <a:r>
                  <a:rPr lang="es-ES" dirty="0"/>
                  <a:t>Sale cara o sale sello, por lo tanto, 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E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s-ES" i="1">
                        <a:latin typeface="Cambria Math"/>
                      </a:rPr>
                      <m:t>=0,5 </m:t>
                    </m:r>
                    <m:r>
                      <a:rPr lang="es-ES">
                        <a:latin typeface="Cambria Math"/>
                      </a:rPr>
                      <m:t>;</m:t>
                    </m:r>
                  </m:oMath>
                </a14:m>
                <a:r>
                  <a:rPr lang="es-ES" dirty="0"/>
                  <a:t> si llevamos esto a porcentaje  correspondería a un </a:t>
                </a:r>
                <a:r>
                  <a:rPr lang="es-ES" dirty="0" smtClean="0"/>
                  <a:t>50%.</a:t>
                </a:r>
                <a:endParaRPr lang="es-ES" dirty="0"/>
              </a:p>
              <a:p>
                <a:pPr marL="0" indent="0">
                  <a:buNone/>
                </a:pPr>
                <a:r>
                  <a:rPr lang="es-ES" dirty="0" smtClean="0"/>
                  <a:t>    </a:t>
                </a:r>
              </a:p>
              <a:p>
                <a:pPr marL="0" indent="0">
                  <a:buNone/>
                </a:pPr>
                <a:r>
                  <a:rPr lang="es-ES" dirty="0" smtClean="0"/>
                  <a:t> La </a:t>
                </a:r>
                <a:r>
                  <a:rPr lang="es-ES" dirty="0"/>
                  <a:t>respuesta a esta pregunta sería: «la probabilidad de que salga sello es 0,5 o un 50%»</a:t>
                </a: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741" t="-1510" r="-296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2882767" cy="185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6192688"/>
              </a:xfrm>
            </p:spPr>
            <p:txBody>
              <a:bodyPr>
                <a:normAutofit/>
              </a:bodyPr>
              <a:lstStyle/>
              <a:p>
                <a:r>
                  <a:rPr lang="es-ES" sz="1800" dirty="0" smtClean="0"/>
                  <a:t>Tenemos un dado y lo lanzamos, queremos saber, cual es la probabilidad que salga el número 3. </a:t>
                </a:r>
              </a:p>
              <a:p>
                <a:pPr marL="0" indent="0">
                  <a:buNone/>
                </a:pPr>
                <a:r>
                  <a:rPr lang="es-ES" sz="1800" dirty="0" smtClean="0"/>
                  <a:t>Como sabemos, el dado solo tiene un número 3, de un total de 6 números. </a:t>
                </a:r>
                <a:endParaRPr lang="es-ES" sz="1800" dirty="0"/>
              </a:p>
              <a:p>
                <a:pPr marL="400050" lvl="1" indent="0">
                  <a:buNone/>
                </a:pPr>
                <a:endParaRPr lang="es-ES" sz="1800" i="1" dirty="0" smtClean="0">
                  <a:latin typeface="Cambria Math"/>
                </a:endParaRP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1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s-ES" sz="1800" i="1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s-ES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1800" b="0" i="1" smtClean="0">
                              <a:latin typeface="Cambria Math"/>
                            </a:rPr>
                            <m:t>𝐶𝑜𝑟𝑟𝑒𝑠𝑝𝑜𝑛𝑑𝑒</m:t>
                          </m:r>
                          <m:r>
                            <a:rPr lang="es-ES" sz="1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" sz="1800" b="0" i="1" smtClean="0">
                              <a:latin typeface="Cambria Math"/>
                            </a:rPr>
                            <m:t>𝑎𝑙</m:t>
                          </m:r>
                          <m:r>
                            <a:rPr lang="es-ES" sz="1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" sz="1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s-ES" sz="1800" b="0" i="1" smtClean="0">
                              <a:latin typeface="Cambria Math"/>
                            </a:rPr>
                            <m:t>ú</m:t>
                          </m:r>
                          <m:r>
                            <a:rPr lang="es-ES" sz="1800" b="0" i="1" smtClean="0">
                              <a:latin typeface="Cambria Math"/>
                            </a:rPr>
                            <m:t>𝑚𝑒𝑟𝑜</m:t>
                          </m:r>
                          <m:r>
                            <a:rPr lang="es-ES" sz="1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" sz="1800" b="0" i="1" smtClean="0">
                              <a:latin typeface="Cambria Math"/>
                            </a:rPr>
                            <m:t>𝑑𝑒</m:t>
                          </m:r>
                          <m:r>
                            <a:rPr lang="es-ES" sz="1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" sz="1800" b="0" i="1" smtClean="0">
                              <a:latin typeface="Cambria Math"/>
                            </a:rPr>
                            <m:t>𝑝𝑜𝑠𝑖𝑏𝑖𝑙𝑖𝑑𝑎𝑑𝑒𝑠</m:t>
                          </m:r>
                          <m:r>
                            <a:rPr lang="es-ES" sz="1800" b="0" i="1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s-ES" sz="1800" b="0" i="1" smtClean="0">
                              <a:latin typeface="Cambria Math"/>
                            </a:rPr>
                            <m:t>𝑇𝑜𝑡𝑎𝑙</m:t>
                          </m:r>
                          <m:r>
                            <a:rPr lang="es-ES" sz="1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" sz="1800" b="0" i="1" smtClean="0">
                              <a:latin typeface="Cambria Math"/>
                            </a:rPr>
                            <m:t>𝑑𝑒</m:t>
                          </m:r>
                          <m:r>
                            <a:rPr lang="es-ES" sz="1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" sz="1800" b="0" i="1" smtClean="0">
                              <a:latin typeface="Cambria Math"/>
                            </a:rPr>
                            <m:t>𝑟𝑒𝑠𝑢𝑙𝑡𝑎𝑑𝑜𝑠</m:t>
                          </m:r>
                        </m:den>
                      </m:f>
                      <m:r>
                        <a:rPr lang="es-ES" sz="1800" b="0" i="1" smtClean="0">
                          <a:latin typeface="Cambria Math"/>
                        </a:rPr>
                        <m:t>    </m:t>
                      </m:r>
                    </m:oMath>
                  </m:oMathPara>
                </a14:m>
                <a:endParaRPr lang="es-ES" sz="1800" b="0" i="1" dirty="0" smtClean="0">
                  <a:latin typeface="Cambria Math"/>
                </a:endParaRPr>
              </a:p>
              <a:p>
                <a:pPr marL="400050" lvl="1" indent="0">
                  <a:buNone/>
                </a:pPr>
                <a:endParaRPr lang="es-ES" sz="1800" b="0" i="1" dirty="0" smtClean="0">
                  <a:latin typeface="Cambria Math"/>
                </a:endParaRPr>
              </a:p>
              <a:p>
                <a:pPr marL="400050" lvl="1" indent="0">
                  <a:buNone/>
                </a:pPr>
                <a:r>
                  <a:rPr lang="es-ES" sz="1800" i="1" dirty="0" smtClean="0">
                    <a:latin typeface="Cambria Math"/>
                  </a:rPr>
                  <a:t>1:6=0,166  y si lo multiplicamos x100= 16,6%</a:t>
                </a:r>
              </a:p>
              <a:p>
                <a:pPr marL="400050" lvl="1" indent="0">
                  <a:buNone/>
                </a:pPr>
                <a:r>
                  <a:rPr lang="es-ES" sz="1800" dirty="0" smtClean="0">
                    <a:latin typeface="Cambria Math"/>
                  </a:rPr>
                  <a:t>Por lo tanto, la probabilidad de que al lanzar el dado nos salga el número 3 es de un 16,6%.</a:t>
                </a:r>
                <a14:m>
                  <m:oMath xmlns:m="http://schemas.openxmlformats.org/officeDocument/2006/math">
                    <m:r>
                      <a:rPr lang="es-ES" sz="1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s-ES" sz="1800" b="0" dirty="0" smtClean="0">
                    <a:latin typeface="Cambria Math"/>
                  </a:rPr>
                  <a:t/>
                </a:r>
                <a:br>
                  <a:rPr lang="es-ES" sz="1800" b="0" dirty="0" smtClean="0">
                    <a:latin typeface="Cambria Math"/>
                  </a:rPr>
                </a:br>
                <a:r>
                  <a:rPr lang="es-ES" sz="1800" b="0" dirty="0" smtClean="0">
                    <a:latin typeface="Cambria Math"/>
                  </a:rPr>
                  <a:t/>
                </a:r>
                <a:br>
                  <a:rPr lang="es-ES" sz="1800" b="0" dirty="0" smtClean="0">
                    <a:latin typeface="Cambria Math"/>
                  </a:rPr>
                </a:br>
                <a:endParaRPr lang="es-ES" sz="1800" b="0" dirty="0" smtClean="0">
                  <a:latin typeface="Cambria Math"/>
                </a:endParaRPr>
              </a:p>
              <a:p>
                <a:pPr marL="400050" lvl="1" indent="0">
                  <a:buNone/>
                </a:pPr>
                <a:r>
                  <a:rPr lang="es-ES" sz="1800" b="0" dirty="0" smtClean="0">
                    <a:latin typeface="Cambria Math"/>
                  </a:rPr>
                  <a:t>Ahora tenemos el mismo dado, y lo lanzamos, pero queremos saber cual es la probabilida</a:t>
                </a:r>
                <a:r>
                  <a:rPr lang="es-ES" sz="1800" dirty="0" smtClean="0">
                    <a:latin typeface="Cambria Math"/>
                  </a:rPr>
                  <a:t>d de que salga un número impar.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s-ES" sz="1800" b="0" i="1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l-GR" sz="1800" b="0" i="1" smtClean="0">
                        <a:latin typeface="Cambria Math"/>
                        <a:ea typeface="Cambria Math"/>
                      </a:rPr>
                      <m:t>Ω</m:t>
                    </m:r>
                    <m:r>
                      <a:rPr lang="es-ES" sz="1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s-ES" sz="1800" dirty="0" smtClean="0">
                    <a:latin typeface="Cambria Math"/>
                  </a:rPr>
                  <a:t>={ 1,2,3,4,5,6}                     </a:t>
                </a:r>
                <a14:m>
                  <m:oMath xmlns:m="http://schemas.openxmlformats.org/officeDocument/2006/math">
                    <m:r>
                      <a:rPr lang="es-ES" sz="1800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s-ES" sz="1800" dirty="0" smtClean="0">
                    <a:latin typeface="Cambria Math"/>
                  </a:rPr>
                  <a:t>={1,3,5}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ES" sz="19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ES" sz="19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s-ES" sz="1900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s-ES" sz="19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S" sz="19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ES" sz="1900" b="0" i="1" smtClean="0">
                            <a:latin typeface="Cambria Math"/>
                          </a:rPr>
                          <m:t>𝑇𝑜𝑡𝑎𝑙</m:t>
                        </m:r>
                        <m:r>
                          <a:rPr lang="es-ES" sz="1900" b="0" i="1" smtClean="0">
                            <a:latin typeface="Cambria Math"/>
                          </a:rPr>
                          <m:t> </m:t>
                        </m:r>
                        <m:r>
                          <a:rPr lang="es-ES" sz="1900" b="0" i="1" smtClean="0">
                            <a:latin typeface="Cambria Math"/>
                          </a:rPr>
                          <m:t>𝑛</m:t>
                        </m:r>
                        <m:r>
                          <a:rPr lang="es-ES" sz="1900" b="0" i="1" smtClean="0">
                            <a:latin typeface="Cambria Math"/>
                          </a:rPr>
                          <m:t>ú</m:t>
                        </m:r>
                        <m:r>
                          <a:rPr lang="es-ES" sz="1900" b="0" i="1" smtClean="0">
                            <a:latin typeface="Cambria Math"/>
                          </a:rPr>
                          <m:t>𝑚𝑒𝑟𝑜𝑠</m:t>
                        </m:r>
                        <m:r>
                          <a:rPr lang="es-ES" sz="1900" b="0" i="1" smtClean="0">
                            <a:latin typeface="Cambria Math"/>
                          </a:rPr>
                          <m:t> </m:t>
                        </m:r>
                        <m:r>
                          <a:rPr lang="es-ES" sz="1900" b="0" i="1" smtClean="0">
                            <a:latin typeface="Cambria Math"/>
                          </a:rPr>
                          <m:t>𝑖𝑚𝑝𝑎𝑟𝑒𝑠</m:t>
                        </m:r>
                      </m:num>
                      <m:den>
                        <m:r>
                          <a:rPr lang="es-ES" sz="1900" b="0" i="1" smtClean="0">
                            <a:latin typeface="Cambria Math"/>
                          </a:rPr>
                          <m:t>𝑇𝑜𝑡𝑎𝑙</m:t>
                        </m:r>
                        <m:r>
                          <a:rPr lang="es-ES" sz="1900" b="0" i="1" smtClean="0">
                            <a:latin typeface="Cambria Math"/>
                          </a:rPr>
                          <m:t> </m:t>
                        </m:r>
                        <m:r>
                          <a:rPr lang="es-ES" sz="1900" b="0" i="1" smtClean="0">
                            <a:latin typeface="Cambria Math"/>
                          </a:rPr>
                          <m:t>𝑑𝑒</m:t>
                        </m:r>
                        <m:r>
                          <a:rPr lang="es-ES" sz="1900" b="0" i="1" smtClean="0">
                            <a:latin typeface="Cambria Math"/>
                          </a:rPr>
                          <m:t> </m:t>
                        </m:r>
                        <m:r>
                          <a:rPr lang="es-ES" sz="1900" b="0" i="1" smtClean="0">
                            <a:latin typeface="Cambria Math"/>
                          </a:rPr>
                          <m:t>𝑛</m:t>
                        </m:r>
                        <m:r>
                          <a:rPr lang="es-ES" sz="1900" b="0" i="1" smtClean="0">
                            <a:latin typeface="Cambria Math"/>
                          </a:rPr>
                          <m:t>ú</m:t>
                        </m:r>
                        <m:r>
                          <a:rPr lang="es-ES" sz="1900" b="0" i="1" smtClean="0">
                            <a:latin typeface="Cambria Math"/>
                          </a:rPr>
                          <m:t>𝑚𝑒𝑟𝑜𝑠</m:t>
                        </m:r>
                        <m:r>
                          <a:rPr lang="es-ES" sz="1900" b="0" i="1" smtClean="0">
                            <a:latin typeface="Cambria Math"/>
                          </a:rPr>
                          <m:t>.</m:t>
                        </m:r>
                      </m:den>
                    </m:f>
                    <m:r>
                      <a:rPr lang="es-ES" sz="1900" b="0" i="1" smtClean="0">
                        <a:latin typeface="Cambria Math"/>
                      </a:rPr>
                      <m:t>  ,    3 :6=0,5;</m:t>
                    </m:r>
                    <m:r>
                      <a:rPr lang="es-ES" sz="1900" b="0" i="1" smtClean="0">
                        <a:latin typeface="Cambria Math"/>
                      </a:rPr>
                      <m:t>𝑙𝑜</m:t>
                    </m:r>
                    <m:r>
                      <a:rPr lang="es-ES" sz="1900" b="0" i="1" smtClean="0">
                        <a:latin typeface="Cambria Math"/>
                      </a:rPr>
                      <m:t> </m:t>
                    </m:r>
                    <m:r>
                      <a:rPr lang="es-ES" sz="1900" b="0" i="1" smtClean="0">
                        <a:latin typeface="Cambria Math"/>
                      </a:rPr>
                      <m:t>𝑚𝑢𝑙𝑡𝑖𝑝𝑙𝑖𝑐𝑎𝑚𝑜𝑠</m:t>
                    </m:r>
                    <m:r>
                      <a:rPr lang="es-ES" sz="1900" b="0" i="1" smtClean="0">
                        <a:latin typeface="Cambria Math"/>
                      </a:rPr>
                      <m:t> </m:t>
                    </m:r>
                    <m:r>
                      <a:rPr lang="es-ES" sz="1900" b="0" i="1" smtClean="0">
                        <a:latin typeface="Cambria Math"/>
                      </a:rPr>
                      <m:t>𝑝𝑜𝑟</m:t>
                    </m:r>
                    <m:r>
                      <a:rPr lang="es-ES" sz="1900" b="0" i="1" smtClean="0">
                        <a:latin typeface="Cambria Math"/>
                      </a:rPr>
                      <m:t> 100=50%</m:t>
                    </m:r>
                  </m:oMath>
                </a14:m>
                <a:r>
                  <a:rPr lang="es-ES" sz="1800" dirty="0" smtClean="0"/>
                  <a:t> </a:t>
                </a:r>
              </a:p>
              <a:p>
                <a:pPr marL="400050" lvl="1" indent="0">
                  <a:buNone/>
                </a:pPr>
                <a:endParaRPr lang="es-ES" sz="1800" dirty="0" smtClean="0"/>
              </a:p>
              <a:p>
                <a:pPr marL="400050" lvl="1" indent="0">
                  <a:buNone/>
                </a:pPr>
                <a:r>
                  <a:rPr lang="es-ES" sz="1800" dirty="0" smtClean="0"/>
                  <a:t>«La probabilidad de que salga un número impar es de un 50%» </a:t>
                </a:r>
                <a:endParaRPr lang="es-ES" sz="18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6192688"/>
              </a:xfrm>
              <a:blipFill rotWithShape="1">
                <a:blip r:embed="rId2"/>
                <a:stretch>
                  <a:fillRect l="-593" t="-493" r="-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610" y="1265717"/>
            <a:ext cx="933822" cy="124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5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922114"/>
          </a:xfrm>
        </p:spPr>
        <p:txBody>
          <a:bodyPr>
            <a:normAutofit/>
          </a:bodyPr>
          <a:lstStyle/>
          <a:p>
            <a:r>
              <a:rPr lang="es-ES" sz="3600" dirty="0" smtClean="0"/>
              <a:t>Existen distintos tipos de sucesos:</a:t>
            </a:r>
            <a:endParaRPr lang="es-ES" sz="36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433272"/>
              </p:ext>
            </p:extLst>
          </p:nvPr>
        </p:nvGraphicFramePr>
        <p:xfrm>
          <a:off x="557436" y="980728"/>
          <a:ext cx="8229600" cy="2592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5024"/>
            <a:ext cx="49530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134829" y="5917922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9"/>
              </a:rPr>
              <a:t>https://www.youtube.com/watch?v=yfQlqljHT5s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440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S" dirty="0" smtClean="0"/>
              <a:t>Diagrama de árbol.</a:t>
            </a:r>
            <a:endParaRPr lang="es-E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5328592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es-ES" sz="2200" dirty="0" smtClean="0"/>
                  <a:t>Es una representación gráfica que permite representar los resultados posibles de un experimento aleatorio. Cada ramificación </a:t>
                </a:r>
                <a14:m>
                  <m:oMath xmlns:m="http://schemas.openxmlformats.org/officeDocument/2006/math">
                    <m:r>
                      <a:rPr lang="es-ES" sz="2200" i="1">
                        <a:latin typeface="Cambria Math"/>
                      </a:rPr>
                      <m:t>(</m:t>
                    </m:r>
                    <m:r>
                      <a:rPr lang="es-ES" sz="2200" i="1">
                        <a:latin typeface="Cambria Math"/>
                        <a:ea typeface="Cambria Math"/>
                      </a:rPr>
                      <m:t>→)</m:t>
                    </m:r>
                  </m:oMath>
                </a14:m>
                <a:r>
                  <a:rPr lang="es-ES" sz="2200" dirty="0"/>
                  <a:t> del diagrama corresponde a un elemento del espacio muestral y cada camino, a un posible resultado del experimento</a:t>
                </a:r>
                <a:r>
                  <a:rPr lang="es-ES" sz="2200" dirty="0" smtClean="0"/>
                  <a:t>.</a:t>
                </a:r>
              </a:p>
              <a:p>
                <a:pPr algn="just"/>
                <a:r>
                  <a:rPr lang="es-ES" sz="2200" dirty="0" smtClean="0"/>
                  <a:t>Ejemplo: En el experimento aleatorio «lanzar una moneda 2 veces», se tiene que al representar cara por «C» y sello por «S» lo siguiente.</a:t>
                </a:r>
                <a:endParaRPr lang="es-ES" sz="2200" dirty="0"/>
              </a:p>
              <a:p>
                <a:pPr marL="0" indent="0">
                  <a:buNone/>
                </a:pPr>
                <a:r>
                  <a:rPr lang="es-ES" dirty="0" smtClean="0"/>
                  <a:t/>
                </a:r>
                <a:br>
                  <a:rPr lang="es-ES" dirty="0" smtClean="0"/>
                </a:br>
                <a:r>
                  <a:rPr lang="es-ES" dirty="0" smtClean="0"/>
                  <a:t/>
                </a:r>
                <a:br>
                  <a:rPr lang="es-ES" dirty="0" smtClean="0"/>
                </a:br>
                <a:r>
                  <a:rPr lang="es-ES" dirty="0" smtClean="0"/>
                  <a:t/>
                </a:r>
                <a:br>
                  <a:rPr lang="es-ES" dirty="0" smtClean="0"/>
                </a:br>
                <a:endParaRPr lang="es-ES" dirty="0" smtClean="0"/>
              </a:p>
              <a:p>
                <a:pPr marL="0" indent="0">
                  <a:buNone/>
                </a:pPr>
                <a:endParaRPr lang="es-ES" dirty="0"/>
              </a:p>
              <a:p>
                <a:pPr marL="0" indent="0">
                  <a:buNone/>
                </a:pPr>
                <a:endParaRPr lang="es-ES" dirty="0" smtClean="0"/>
              </a:p>
              <a:p>
                <a:r>
                  <a:rPr lang="es-ES" sz="2400" dirty="0" smtClean="0"/>
                  <a:t>Del suceso o evento  que salgan dos caras, se tiene 1, E=1, por lo tanto, la probabilidad de que al segundo lanzamiento se obtengan dos caras 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E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ES" sz="24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s-ES" sz="2400" b="0" i="1" smtClean="0">
                        <a:latin typeface="Cambria Math"/>
                      </a:rPr>
                      <m:t>=0,25 </m:t>
                    </m:r>
                    <m:r>
                      <a:rPr lang="es-ES" sz="2400" b="0" i="1" smtClean="0">
                        <a:latin typeface="Cambria Math"/>
                      </a:rPr>
                      <m:t>𝑜</m:t>
                    </m:r>
                    <m:r>
                      <a:rPr lang="es-ES" sz="2400" b="0" i="1" smtClean="0">
                        <a:latin typeface="Cambria Math"/>
                      </a:rPr>
                      <m:t> 25%.</m:t>
                    </m:r>
                  </m:oMath>
                </a14:m>
                <a:endParaRPr lang="es-ES" sz="2400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5328592"/>
              </a:xfrm>
              <a:blipFill rotWithShape="1">
                <a:blip r:embed="rId2"/>
                <a:stretch>
                  <a:fillRect l="-815" t="-1602" r="-74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1"/>
            <a:ext cx="7488832" cy="184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Recordemos.</a:t>
            </a:r>
            <a:endParaRPr lang="es-E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Ω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s-ES" dirty="0" smtClean="0"/>
                  <a:t>= Omega, letra del abecedario griego.</a:t>
                </a:r>
              </a:p>
              <a:p>
                <a:r>
                  <a:rPr lang="es-ES" dirty="0" smtClean="0"/>
                  <a:t>Números primos: Es un número natural mayor que uno. Estos se dividen por 1 y por sí mismos. </a:t>
                </a:r>
                <a14:m>
                  <m:oMath xmlns:m="http://schemas.openxmlformats.org/officeDocument/2006/math">
                    <m:r>
                      <a:rPr lang="es-ES" i="1" smtClean="0">
                        <a:latin typeface="Cambria Math"/>
                        <a:ea typeface="Cambria Math"/>
                      </a:rPr>
                      <m:t>ℕ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=2,3,5,7,11…</m:t>
                    </m:r>
                  </m:oMath>
                </a14:m>
                <a:endParaRPr lang="es-ES" dirty="0" smtClean="0"/>
              </a:p>
              <a:p>
                <a:r>
                  <a:rPr lang="es-ES" dirty="0" smtClean="0"/>
                  <a:t>Aleatorio: que depende del azar o de </a:t>
                </a:r>
                <a:r>
                  <a:rPr lang="es-ES" smtClean="0"/>
                  <a:t>la suerte. </a:t>
                </a:r>
                <a:endParaRPr lang="es-ES" dirty="0" smtClean="0"/>
              </a:p>
              <a:p>
                <a:pPr marL="0" indent="0">
                  <a:buNone/>
                </a:pPr>
                <a:endParaRPr lang="es-ES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214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9268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468</Words>
  <Application>Microsoft Office PowerPoint</Application>
  <PresentationFormat>Presentación en pantalla (4:3)</PresentationFormat>
  <Paragraphs>78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 Liceo Particular Avenida Recoleta  Fundación María Romo                Departamento de Matemática  Docente: Alejandra Contreras .    “EDUCAR ES LA FORMA MÁS ALTA DE LLEGAR A DIOS” </vt:lpstr>
      <vt:lpstr>Objetivo</vt:lpstr>
      <vt:lpstr>¿Qué es la probabilidad?</vt:lpstr>
      <vt:lpstr>Tipos de experimentos.</vt:lpstr>
      <vt:lpstr>Presentación de PowerPoint</vt:lpstr>
      <vt:lpstr>Presentación de PowerPoint</vt:lpstr>
      <vt:lpstr>Existen distintos tipos de sucesos:</vt:lpstr>
      <vt:lpstr>Diagrama de árbol.</vt:lpstr>
      <vt:lpstr>Recordemos.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Carola C</dc:creator>
  <cp:lastModifiedBy>Carola C</cp:lastModifiedBy>
  <cp:revision>49</cp:revision>
  <dcterms:created xsi:type="dcterms:W3CDTF">2020-04-23T18:32:40Z</dcterms:created>
  <dcterms:modified xsi:type="dcterms:W3CDTF">2020-05-03T22:56:42Z</dcterms:modified>
</cp:coreProperties>
</file>